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embeddedFontLst>
    <p:embeddedFont>
      <p:font typeface="Nunito" panose="02000503030000020003" pitchFamily="2" charset="0"/>
      <p:regular r:id="rId16"/>
      <p:bold r:id="rId17"/>
      <p:italic r:id="rId18"/>
      <p:boldItalic r:id="rId19"/>
    </p:embeddedFont>
    <p:embeddedFont>
      <p:font typeface="Urbanist" panose="020B0604020202020204" charset="0"/>
      <p:regular r:id="rId20"/>
      <p:bold r:id="rId21"/>
      <p:italic r:id="rId22"/>
      <p:boldItalic r:id="rId23"/>
    </p:embeddedFont>
    <p:embeddedFont>
      <p:font typeface="Urbanist Medium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9F36FB-EF56-491C-9E3B-D72F5B725468}">
  <a:tblStyle styleId="{659F36FB-EF56-491C-9E3B-D72F5B72546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6745206" y="-100"/>
            <a:ext cx="5446800" cy="27369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71033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340259" y="790"/>
            <a:ext cx="3000409" cy="1392365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207163" y="790"/>
            <a:ext cx="3000409" cy="1392365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9409957" y="6784"/>
            <a:ext cx="2468376" cy="1002839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737606" y="5623802"/>
            <a:ext cx="3185498" cy="123431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265762" y="5407536"/>
            <a:ext cx="3727293" cy="1444382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2478271" y="2430444"/>
            <a:ext cx="7148400" cy="193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2478267" y="4550878"/>
            <a:ext cx="7148400" cy="69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7425600" y="3778767"/>
            <a:ext cx="4766400" cy="30792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7945629" y="5492768"/>
            <a:ext cx="3361269" cy="1365553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265762" y="3"/>
            <a:ext cx="3727293" cy="1444382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847800" y="1845133"/>
            <a:ext cx="8496300" cy="1839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500"/>
              <a:buNone/>
              <a:defRPr sz="115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847800" y="3818467"/>
            <a:ext cx="8496300" cy="854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655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marL="914400" lvl="1" indent="-323850" algn="ctr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algn="ctr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algn="ct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algn="ctr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algn="ctr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ct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ctr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ctr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6342900" y="3079200"/>
            <a:ext cx="5849100" cy="37788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7458691" y="5281486"/>
            <a:ext cx="3880118" cy="1576482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265762" y="3"/>
            <a:ext cx="3727293" cy="1444382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2518245" y="2328133"/>
            <a:ext cx="7170000" cy="219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None/>
              <a:defRPr sz="43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1092200" y="2654300"/>
            <a:ext cx="10007700" cy="326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1092200" y="2654300"/>
            <a:ext cx="4914900" cy="326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6184900" y="2654300"/>
            <a:ext cx="4914900" cy="326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10007700" cy="1272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4945500" cy="1844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1107600" y="3092067"/>
            <a:ext cx="4945500" cy="282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3764192"/>
            <a:ext cx="9825600" cy="30891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4777714" y="2072150"/>
            <a:ext cx="7413900" cy="47859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341189" y="-11"/>
            <a:ext cx="3001758" cy="1391229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46579" y="6029501"/>
            <a:ext cx="2124408" cy="822734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7848470" y="1657"/>
            <a:ext cx="4343273" cy="1681990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858572" y="1734861"/>
            <a:ext cx="8489100" cy="3385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2pPr>
            <a:lvl3pPr lvl="2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3pPr>
            <a:lvl4pPr lvl="3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4pPr>
            <a:lvl5pPr lvl="4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5pPr>
            <a:lvl6pPr lvl="5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6pPr>
            <a:lvl7pPr lvl="6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7pPr>
            <a:lvl8pPr lvl="7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8pPr>
            <a:lvl9pPr lvl="8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8565600" cy="939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1092200" y="2067600"/>
            <a:ext cx="7813200" cy="524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1092200" y="3289400"/>
            <a:ext cx="7813200" cy="2793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41" y="3766000"/>
            <a:ext cx="9827100" cy="3092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4776900" y="2067600"/>
            <a:ext cx="7415100" cy="47904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70967" y="275000"/>
            <a:ext cx="116499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3048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437367" y="5551333"/>
            <a:ext cx="9886800" cy="806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Nunito"/>
              <a:buNone/>
              <a:defRPr sz="3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alibri"/>
              <a:buChar char="●"/>
              <a:defRPr sz="17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○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■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●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○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■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●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○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Calibri"/>
              <a:buChar char="■"/>
              <a:defRPr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3"/>
          <p:cNvSpPr txBox="1"/>
          <p:nvPr/>
        </p:nvSpPr>
        <p:spPr>
          <a:xfrm>
            <a:off x="2080498" y="1499294"/>
            <a:ext cx="8031003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Google </a:t>
            </a:r>
            <a:r>
              <a:rPr lang="en-US" sz="600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Antigravity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600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 unter Linux</a:t>
            </a:r>
            <a:endParaRPr/>
          </a:p>
        </p:txBody>
      </p:sp>
      <p:sp>
        <p:nvSpPr>
          <p:cNvPr id="130" name="Google Shape;130;p13"/>
          <p:cNvSpPr txBox="1"/>
          <p:nvPr/>
        </p:nvSpPr>
        <p:spPr>
          <a:xfrm>
            <a:off x="2271712" y="3594794"/>
            <a:ext cx="7648575" cy="3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Der nächste Schritt der KI-Evolution – Live am Linux Tag Erlangen</a:t>
            </a:r>
            <a:endParaRPr/>
          </a:p>
        </p:txBody>
      </p:sp>
      <p:sp>
        <p:nvSpPr>
          <p:cNvPr id="131" name="Google Shape;131;p13"/>
          <p:cNvSpPr txBox="1"/>
          <p:nvPr/>
        </p:nvSpPr>
        <p:spPr>
          <a:xfrm>
            <a:off x="2271712" y="4444305"/>
            <a:ext cx="7648500" cy="2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Referent:</a:t>
            </a: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50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Franz Mertens</a:t>
            </a:r>
            <a:endParaRPr/>
          </a:p>
        </p:txBody>
      </p:sp>
      <p:sp>
        <p:nvSpPr>
          <p:cNvPr id="132" name="Google Shape;132;p13"/>
          <p:cNvSpPr txBox="1"/>
          <p:nvPr/>
        </p:nvSpPr>
        <p:spPr>
          <a:xfrm>
            <a:off x="2271712" y="4901505"/>
            <a:ext cx="764857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Zielgruppe:</a:t>
            </a: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Anfänger &amp; Fortgeschrittene</a:t>
            </a:r>
            <a:endParaRPr/>
          </a:p>
        </p:txBody>
      </p:sp>
      <p:sp>
        <p:nvSpPr>
          <p:cNvPr id="133" name="Google Shape;133;p13"/>
          <p:cNvSpPr txBox="1"/>
          <p:nvPr/>
        </p:nvSpPr>
        <p:spPr>
          <a:xfrm>
            <a:off x="4323725" y="5494100"/>
            <a:ext cx="5307600" cy="6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https://transform2agile.de</a:t>
            </a:r>
            <a:endParaRPr sz="2300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22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2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547937"/>
            <a:ext cx="3492549" cy="28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2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49799" y="2547937"/>
            <a:ext cx="3492549" cy="28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2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28099" y="2547937"/>
            <a:ext cx="3492549" cy="2867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2"/>
          <p:cNvSpPr txBox="1"/>
          <p:nvPr/>
        </p:nvSpPr>
        <p:spPr>
          <a:xfrm>
            <a:off x="784223" y="3643312"/>
            <a:ext cx="306710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Sicherheitslücken</a:t>
            </a:r>
            <a:endParaRPr/>
          </a:p>
        </p:txBody>
      </p:sp>
      <p:sp>
        <p:nvSpPr>
          <p:cNvPr id="261" name="Google Shape;261;p22"/>
          <p:cNvSpPr txBox="1"/>
          <p:nvPr/>
        </p:nvSpPr>
        <p:spPr>
          <a:xfrm>
            <a:off x="857250" y="4138612"/>
            <a:ext cx="2921049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Gefahr durch automatische Terminal-Befehle oder JS-Execution im Browser.</a:t>
            </a:r>
            <a:endParaRPr/>
          </a:p>
        </p:txBody>
      </p:sp>
      <p:sp>
        <p:nvSpPr>
          <p:cNvPr id="262" name="Google Shape;262;p22"/>
          <p:cNvSpPr txBox="1"/>
          <p:nvPr/>
        </p:nvSpPr>
        <p:spPr>
          <a:xfrm>
            <a:off x="4562523" y="3643312"/>
            <a:ext cx="306710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Account-Risiko</a:t>
            </a:r>
            <a:endParaRPr/>
          </a:p>
        </p:txBody>
      </p:sp>
      <p:sp>
        <p:nvSpPr>
          <p:cNvPr id="263" name="Google Shape;263;p22"/>
          <p:cNvSpPr txBox="1"/>
          <p:nvPr/>
        </p:nvSpPr>
        <p:spPr>
          <a:xfrm>
            <a:off x="4635549" y="4138612"/>
            <a:ext cx="2921049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Verstöße gegen Google Terms (z.B. via Drittanbieter-Tools) führen zu Sperren.</a:t>
            </a:r>
            <a:endParaRPr/>
          </a:p>
        </p:txBody>
      </p:sp>
      <p:sp>
        <p:nvSpPr>
          <p:cNvPr id="264" name="Google Shape;264;p22"/>
          <p:cNvSpPr txBox="1"/>
          <p:nvPr/>
        </p:nvSpPr>
        <p:spPr>
          <a:xfrm>
            <a:off x="8340822" y="3643312"/>
            <a:ext cx="306710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Halluzinationen</a:t>
            </a:r>
            <a:endParaRPr/>
          </a:p>
        </p:txBody>
      </p:sp>
      <p:sp>
        <p:nvSpPr>
          <p:cNvPr id="265" name="Google Shape;265;p22"/>
          <p:cNvSpPr txBox="1"/>
          <p:nvPr/>
        </p:nvSpPr>
        <p:spPr>
          <a:xfrm>
            <a:off x="8413849" y="4138612"/>
            <a:ext cx="2921049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Kritische Logik-Fehler in komplexen multi-agenten Workflows möglich.</a:t>
            </a:r>
            <a:endParaRPr/>
          </a:p>
        </p:txBody>
      </p:sp>
      <p:pic>
        <p:nvPicPr>
          <p:cNvPr id="266" name="Google Shape;266;p22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79575" y="2909887"/>
            <a:ext cx="4762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2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795962" y="2909887"/>
            <a:ext cx="600075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2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636174" y="2909887"/>
            <a:ext cx="4762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2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Gefahren &amp;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Risiken</a:t>
            </a:r>
            <a:endParaRPr/>
          </a:p>
        </p:txBody>
      </p:sp>
      <p:sp>
        <p:nvSpPr>
          <p:cNvPr id="270" name="Google Shape;270;p22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2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050" y="-14288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3"/>
          <p:cNvSpPr/>
          <p:nvPr/>
        </p:nvSpPr>
        <p:spPr>
          <a:xfrm>
            <a:off x="571500" y="4081462"/>
            <a:ext cx="11049000" cy="1905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3"/>
          <p:cNvSpPr/>
          <p:nvPr/>
        </p:nvSpPr>
        <p:spPr>
          <a:xfrm>
            <a:off x="1333822" y="3440978"/>
            <a:ext cx="171450" cy="171450"/>
          </a:xfrm>
          <a:prstGeom prst="roundRect">
            <a:avLst>
              <a:gd name="adj" fmla="val 50000"/>
            </a:avLst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23"/>
          <p:cNvSpPr/>
          <p:nvPr/>
        </p:nvSpPr>
        <p:spPr>
          <a:xfrm>
            <a:off x="3863331" y="3438524"/>
            <a:ext cx="171450" cy="171450"/>
          </a:xfrm>
          <a:prstGeom prst="roundRect">
            <a:avLst>
              <a:gd name="adj" fmla="val 50000"/>
            </a:avLst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23"/>
          <p:cNvSpPr/>
          <p:nvPr/>
        </p:nvSpPr>
        <p:spPr>
          <a:xfrm>
            <a:off x="6864576" y="3447256"/>
            <a:ext cx="171450" cy="171450"/>
          </a:xfrm>
          <a:prstGeom prst="roundRect">
            <a:avLst>
              <a:gd name="adj" fmla="val 50000"/>
            </a:avLst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3"/>
          <p:cNvSpPr/>
          <p:nvPr/>
        </p:nvSpPr>
        <p:spPr>
          <a:xfrm>
            <a:off x="9843879" y="3429000"/>
            <a:ext cx="171450" cy="171450"/>
          </a:xfrm>
          <a:prstGeom prst="roundRect">
            <a:avLst>
              <a:gd name="adj" fmla="val 50000"/>
            </a:avLst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23"/>
          <p:cNvSpPr txBox="1"/>
          <p:nvPr/>
        </p:nvSpPr>
        <p:spPr>
          <a:xfrm>
            <a:off x="510733" y="3414712"/>
            <a:ext cx="2552193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Setup</a:t>
            </a:r>
            <a:endParaRPr/>
          </a:p>
        </p:txBody>
      </p:sp>
      <p:sp>
        <p:nvSpPr>
          <p:cNvPr id="282" name="Google Shape;282;p23"/>
          <p:cNvSpPr txBox="1"/>
          <p:nvPr/>
        </p:nvSpPr>
        <p:spPr>
          <a:xfrm>
            <a:off x="727769" y="3771900"/>
            <a:ext cx="243066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Installation in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isolierter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VM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oder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Container.</a:t>
            </a:r>
            <a:endParaRPr dirty="0"/>
          </a:p>
        </p:txBody>
      </p:sp>
      <p:sp>
        <p:nvSpPr>
          <p:cNvPr id="283" name="Google Shape;283;p23"/>
          <p:cNvSpPr txBox="1"/>
          <p:nvPr/>
        </p:nvSpPr>
        <p:spPr>
          <a:xfrm>
            <a:off x="3383413" y="3434194"/>
            <a:ext cx="2552193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Review Mode</a:t>
            </a:r>
            <a:endParaRPr/>
          </a:p>
        </p:txBody>
      </p:sp>
      <p:sp>
        <p:nvSpPr>
          <p:cNvPr id="284" name="Google Shape;284;p23"/>
          <p:cNvSpPr txBox="1"/>
          <p:nvPr/>
        </p:nvSpPr>
        <p:spPr>
          <a:xfrm>
            <a:off x="3444179" y="3771900"/>
            <a:ext cx="243066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Agent muss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jede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Aktion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im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Terminal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bestätigen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.</a:t>
            </a:r>
            <a:endParaRPr dirty="0"/>
          </a:p>
        </p:txBody>
      </p:sp>
      <p:sp>
        <p:nvSpPr>
          <p:cNvPr id="285" name="Google Shape;285;p23"/>
          <p:cNvSpPr txBox="1"/>
          <p:nvPr/>
        </p:nvSpPr>
        <p:spPr>
          <a:xfrm>
            <a:off x="6256093" y="3423443"/>
            <a:ext cx="2552193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Safe Mode</a:t>
            </a:r>
            <a:endParaRPr/>
          </a:p>
        </p:txBody>
      </p:sp>
      <p:sp>
        <p:nvSpPr>
          <p:cNvPr id="286" name="Google Shape;286;p23"/>
          <p:cNvSpPr txBox="1"/>
          <p:nvPr/>
        </p:nvSpPr>
        <p:spPr>
          <a:xfrm>
            <a:off x="6316859" y="3771900"/>
            <a:ext cx="243066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Einschränkung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externer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Ressourcen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&amp;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Netzzugriff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.</a:t>
            </a:r>
            <a:endParaRPr dirty="0"/>
          </a:p>
        </p:txBody>
      </p:sp>
      <p:sp>
        <p:nvSpPr>
          <p:cNvPr id="287" name="Google Shape;287;p23"/>
          <p:cNvSpPr txBox="1"/>
          <p:nvPr/>
        </p:nvSpPr>
        <p:spPr>
          <a:xfrm>
            <a:off x="9128774" y="3414712"/>
            <a:ext cx="2552193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Full Trust</a:t>
            </a:r>
            <a:endParaRPr/>
          </a:p>
        </p:txBody>
      </p:sp>
      <p:sp>
        <p:nvSpPr>
          <p:cNvPr id="288" name="Google Shape;288;p23"/>
          <p:cNvSpPr txBox="1"/>
          <p:nvPr/>
        </p:nvSpPr>
        <p:spPr>
          <a:xfrm>
            <a:off x="9189540" y="3771900"/>
            <a:ext cx="243066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Vollautomatisierung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nach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Workflow-</a:t>
            </a:r>
            <a:r>
              <a:rPr lang="en-US" sz="1500" b="0" i="0" u="none" strike="noStrike" cap="none" dirty="0" err="1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Validierung</a:t>
            </a:r>
            <a:r>
              <a:rPr lang="en-US" sz="1500" b="0" i="0" u="none" strike="noStrike" cap="none" dirty="0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.</a:t>
            </a:r>
            <a:endParaRPr dirty="0"/>
          </a:p>
        </p:txBody>
      </p:sp>
      <p:sp>
        <p:nvSpPr>
          <p:cNvPr id="289" name="Google Shape;289;p23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Sichere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Nutzung</a:t>
            </a: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 unter Linux</a:t>
            </a:r>
            <a:endParaRPr/>
          </a:p>
        </p:txBody>
      </p:sp>
      <p:sp>
        <p:nvSpPr>
          <p:cNvPr id="290" name="Google Shape;290;p23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2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4"/>
          <p:cNvSpPr txBox="1"/>
          <p:nvPr/>
        </p:nvSpPr>
        <p:spPr>
          <a:xfrm>
            <a:off x="3950731" y="1908869"/>
            <a:ext cx="4290536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Vielen </a:t>
            </a:r>
            <a:r>
              <a:rPr lang="en-US" sz="600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Dank</a:t>
            </a:r>
            <a:r>
              <a:rPr lang="en-US" sz="600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!</a:t>
            </a:r>
            <a:endParaRPr/>
          </a:p>
        </p:txBody>
      </p:sp>
      <p:sp>
        <p:nvSpPr>
          <p:cNvPr id="297" name="Google Shape;297;p24"/>
          <p:cNvSpPr txBox="1"/>
          <p:nvPr/>
        </p:nvSpPr>
        <p:spPr>
          <a:xfrm>
            <a:off x="4052887" y="3089969"/>
            <a:ext cx="4086225" cy="3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Fragen? Jetzt ist die Zeit!</a:t>
            </a:r>
            <a:endParaRPr/>
          </a:p>
        </p:txBody>
      </p:sp>
      <p:sp>
        <p:nvSpPr>
          <p:cNvPr id="298" name="Google Shape;298;p24"/>
          <p:cNvSpPr txBox="1"/>
          <p:nvPr/>
        </p:nvSpPr>
        <p:spPr>
          <a:xfrm>
            <a:off x="4052887" y="4034730"/>
            <a:ext cx="408622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antigravity.google</a:t>
            </a:r>
            <a:endParaRPr/>
          </a:p>
        </p:txBody>
      </p:sp>
      <p:sp>
        <p:nvSpPr>
          <p:cNvPr id="299" name="Google Shape;299;p24"/>
          <p:cNvSpPr txBox="1"/>
          <p:nvPr/>
        </p:nvSpPr>
        <p:spPr>
          <a:xfrm>
            <a:off x="4052887" y="4491930"/>
            <a:ext cx="408622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975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github.com/antigravity-community</a:t>
            </a:r>
            <a:endParaRPr/>
          </a:p>
        </p:txBody>
      </p:sp>
      <p:pic>
        <p:nvPicPr>
          <p:cNvPr id="300" name="Google Shape;300;p2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9700" y="4072830"/>
            <a:ext cx="190500" cy="1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24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10087" y="4530030"/>
            <a:ext cx="180975" cy="19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2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25"/>
          <p:cNvSpPr txBox="1"/>
          <p:nvPr/>
        </p:nvSpPr>
        <p:spPr>
          <a:xfrm>
            <a:off x="1666875" y="3764309"/>
            <a:ext cx="9953625" cy="173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8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75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https://cdn.prod.website-files.com/66841c2a95405226a60d332e/682494b9be49b2179a8a7fb4_Agent_Orchestrator_compressed.webp</a:t>
            </a:r>
            <a:endParaRPr/>
          </a:p>
        </p:txBody>
      </p:sp>
      <p:sp>
        <p:nvSpPr>
          <p:cNvPr id="308" name="Google Shape;308;p25"/>
          <p:cNvSpPr txBox="1"/>
          <p:nvPr/>
        </p:nvSpPr>
        <p:spPr>
          <a:xfrm>
            <a:off x="1666875" y="3985170"/>
            <a:ext cx="9953625" cy="213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Source: </a:t>
            </a:r>
            <a:r>
              <a:rPr lang="en-US" sz="1200" b="0" i="0" u="none" strike="noStrike" cap="none">
                <a:solidFill>
                  <a:srgbClr val="4F46E5"/>
                </a:solidFill>
                <a:latin typeface="Urbanist"/>
                <a:ea typeface="Urbanist"/>
                <a:cs typeface="Urbanist"/>
                <a:sym typeface="Urbanist"/>
              </a:rPr>
              <a:t>www.cohorte.co</a:t>
            </a:r>
            <a:endParaRPr/>
          </a:p>
        </p:txBody>
      </p:sp>
      <p:sp>
        <p:nvSpPr>
          <p:cNvPr id="309" name="Google Shape;309;p25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Image Sources</a:t>
            </a:r>
            <a:endParaRPr/>
          </a:p>
        </p:txBody>
      </p:sp>
      <p:sp>
        <p:nvSpPr>
          <p:cNvPr id="310" name="Google Shape;310;p25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4"/>
          <p:cNvSpPr txBox="1"/>
          <p:nvPr/>
        </p:nvSpPr>
        <p:spPr>
          <a:xfrm>
            <a:off x="2790586" y="2570857"/>
            <a:ext cx="6610826" cy="80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Was ist </a:t>
            </a:r>
            <a:r>
              <a:rPr lang="en-US" sz="52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Antigravity</a:t>
            </a:r>
            <a:r>
              <a:rPr lang="en-US" sz="52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?</a:t>
            </a:r>
            <a:endParaRPr/>
          </a:p>
        </p:txBody>
      </p:sp>
      <p:sp>
        <p:nvSpPr>
          <p:cNvPr id="140" name="Google Shape;140;p14"/>
          <p:cNvSpPr txBox="1"/>
          <p:nvPr/>
        </p:nvSpPr>
        <p:spPr>
          <a:xfrm>
            <a:off x="2947987" y="3647182"/>
            <a:ext cx="6296025" cy="3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Ein Blick hinter den Hype der "Agent-First" Entwicklung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686050"/>
            <a:ext cx="5381625" cy="259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5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38875" y="2686050"/>
            <a:ext cx="5381625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5"/>
          <p:cNvSpPr txBox="1"/>
          <p:nvPr/>
        </p:nvSpPr>
        <p:spPr>
          <a:xfrm>
            <a:off x="962025" y="3076575"/>
            <a:ext cx="483060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Vom Co-Piloten zum Kapitän</a:t>
            </a:r>
            <a:endParaRPr/>
          </a:p>
        </p:txBody>
      </p:sp>
      <p:sp>
        <p:nvSpPr>
          <p:cNvPr id="149" name="Google Shape;149;p15"/>
          <p:cNvSpPr txBox="1"/>
          <p:nvPr/>
        </p:nvSpPr>
        <p:spPr>
          <a:xfrm>
            <a:off x="962025" y="3629025"/>
            <a:ext cx="4600575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Bisherige Tools wie Copilot waren Assistenten (Autocomplete). Antigravity ist ein </a:t>
            </a:r>
            <a:r>
              <a:rPr lang="en-US" sz="1500" b="1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Akteur</a:t>
            </a: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. Es übernimmt komplette "Missionen" – vom Plan bis zum Deploy.</a:t>
            </a:r>
            <a:endParaRPr/>
          </a:p>
        </p:txBody>
      </p:sp>
      <p:sp>
        <p:nvSpPr>
          <p:cNvPr id="150" name="Google Shape;150;p15"/>
          <p:cNvSpPr txBox="1"/>
          <p:nvPr/>
        </p:nvSpPr>
        <p:spPr>
          <a:xfrm>
            <a:off x="6629400" y="3076575"/>
            <a:ext cx="483060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Integrierte Autonomie</a:t>
            </a:r>
            <a:endParaRPr/>
          </a:p>
        </p:txBody>
      </p:sp>
      <p:sp>
        <p:nvSpPr>
          <p:cNvPr id="151" name="Google Shape;151;p15"/>
          <p:cNvSpPr txBox="1"/>
          <p:nvPr/>
        </p:nvSpPr>
        <p:spPr>
          <a:xfrm>
            <a:off x="6629400" y="3629025"/>
            <a:ext cx="4600575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Durch direkten Zugriff auf Terminal, Browser und Editor agiert das System als virtueller Junior-Entwickler, der Aufgaben selbstständig validiert.</a:t>
            </a:r>
            <a:endParaRPr/>
          </a:p>
        </p:txBody>
      </p:sp>
      <p:sp>
        <p:nvSpPr>
          <p:cNvPr id="152" name="Google Shape;152;p15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Die Vision: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Agent-First</a:t>
            </a:r>
            <a:endParaRPr/>
          </a:p>
        </p:txBody>
      </p:sp>
      <p:sp>
        <p:nvSpPr>
          <p:cNvPr id="153" name="Google Shape;153;p15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6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547937"/>
            <a:ext cx="3492549" cy="28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6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49799" y="2547937"/>
            <a:ext cx="3492549" cy="28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6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28099" y="2547937"/>
            <a:ext cx="3492549" cy="2867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6"/>
          <p:cNvSpPr txBox="1"/>
          <p:nvPr/>
        </p:nvSpPr>
        <p:spPr>
          <a:xfrm>
            <a:off x="784223" y="3643312"/>
            <a:ext cx="306710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Gemini 3 Engine</a:t>
            </a:r>
            <a:endParaRPr/>
          </a:p>
        </p:txBody>
      </p:sp>
      <p:sp>
        <p:nvSpPr>
          <p:cNvPr id="163" name="Google Shape;163;p16"/>
          <p:cNvSpPr txBox="1"/>
          <p:nvPr/>
        </p:nvSpPr>
        <p:spPr>
          <a:xfrm>
            <a:off x="857250" y="4138612"/>
            <a:ext cx="2921049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Basiert auf Gemini 3.1 Pro mit einem gigantischen 1-Million-Token Kontext-Fenster.</a:t>
            </a:r>
            <a:endParaRPr/>
          </a:p>
        </p:txBody>
      </p:sp>
      <p:sp>
        <p:nvSpPr>
          <p:cNvPr id="164" name="Google Shape;164;p16"/>
          <p:cNvSpPr txBox="1"/>
          <p:nvPr/>
        </p:nvSpPr>
        <p:spPr>
          <a:xfrm>
            <a:off x="4562523" y="3643312"/>
            <a:ext cx="306710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Multi-Agenten</a:t>
            </a:r>
            <a:endParaRPr/>
          </a:p>
        </p:txBody>
      </p:sp>
      <p:sp>
        <p:nvSpPr>
          <p:cNvPr id="165" name="Google Shape;165;p16"/>
          <p:cNvSpPr txBox="1"/>
          <p:nvPr/>
        </p:nvSpPr>
        <p:spPr>
          <a:xfrm>
            <a:off x="4635549" y="4138612"/>
            <a:ext cx="2921049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Spezialisierte Agenten für Backend, Frontend und Testing arbeiten asynchron zusammen.</a:t>
            </a:r>
            <a:endParaRPr/>
          </a:p>
        </p:txBody>
      </p:sp>
      <p:sp>
        <p:nvSpPr>
          <p:cNvPr id="166" name="Google Shape;166;p16"/>
          <p:cNvSpPr txBox="1"/>
          <p:nvPr/>
        </p:nvSpPr>
        <p:spPr>
          <a:xfrm>
            <a:off x="8340822" y="3643312"/>
            <a:ext cx="306710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Artifacts</a:t>
            </a:r>
            <a:endParaRPr/>
          </a:p>
        </p:txBody>
      </p:sp>
      <p:sp>
        <p:nvSpPr>
          <p:cNvPr id="167" name="Google Shape;167;p16"/>
          <p:cNvSpPr txBox="1"/>
          <p:nvPr/>
        </p:nvSpPr>
        <p:spPr>
          <a:xfrm>
            <a:off x="8413849" y="4138612"/>
            <a:ext cx="2921049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Generiert verifizierbare Deliverables: Task-Listen, Screenshots und Test-Berichte.</a:t>
            </a:r>
            <a:endParaRPr/>
          </a:p>
        </p:txBody>
      </p:sp>
      <p:pic>
        <p:nvPicPr>
          <p:cNvPr id="168" name="Google Shape;168;p16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79575" y="2909887"/>
            <a:ext cx="4762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6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795962" y="2909887"/>
            <a:ext cx="600075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6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693324" y="2909887"/>
            <a:ext cx="361950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6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Kern-Technologien &amp;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Features</a:t>
            </a:r>
            <a:endParaRPr/>
          </a:p>
        </p:txBody>
      </p:sp>
      <p:sp>
        <p:nvSpPr>
          <p:cNvPr id="172" name="Google Shape;172;p16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1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78" name="Google Shape;178;p17"/>
          <p:cNvGraphicFramePr/>
          <p:nvPr/>
        </p:nvGraphicFramePr>
        <p:xfrm>
          <a:off x="571500" y="2509837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{659F36FB-EF56-491C-9E3B-D72F5B725468}</a:tableStyleId>
              </a:tblPr>
              <a:tblGrid>
                <a:gridCol w="272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7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5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>
                          <a:solidFill>
                            <a:srgbClr val="DEFF9A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Komponente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>
                          <a:solidFill>
                            <a:srgbClr val="DEFF9A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Anforderung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50" b="1" i="0" u="none" strike="noStrike" cap="none">
                          <a:solidFill>
                            <a:srgbClr val="DEFF9A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Beispiel / Hinweis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Betriebssystem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64-bit Linux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Ubuntu 20.04+, Fedora 36+, Debian 10+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System-Bibliotheken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glibc &gt;= 2.28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Prüfen via </a:t>
                      </a:r>
                      <a:r>
                        <a:rPr lang="en-US" sz="1200" b="0" i="0" u="none" strike="noStrike" cap="none">
                          <a:solidFill>
                            <a:srgbClr val="DEFF9A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ldd --version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Hardware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Mind. 1GB RAM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4GB+ für flüssige Multi-Agent Workflows empfohlen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888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Software-Stack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Chrome &amp; Gmail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cap="none">
                          <a:solidFill>
                            <a:srgbClr val="F5F5F5"/>
                          </a:solidFill>
                          <a:latin typeface="Urbanist"/>
                          <a:ea typeface="Urbanist"/>
                          <a:cs typeface="Urbanist"/>
                          <a:sym typeface="Urbanist"/>
                        </a:rPr>
                        <a:t>Account für Preview-Zugang notwendig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9" name="Google Shape;179;p17"/>
          <p:cNvSpPr/>
          <p:nvPr/>
        </p:nvSpPr>
        <p:spPr>
          <a:xfrm>
            <a:off x="571500" y="3143250"/>
            <a:ext cx="2725489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7"/>
          <p:cNvSpPr/>
          <p:nvPr/>
        </p:nvSpPr>
        <p:spPr>
          <a:xfrm>
            <a:off x="3296989" y="3143250"/>
            <a:ext cx="2417861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7"/>
          <p:cNvSpPr/>
          <p:nvPr/>
        </p:nvSpPr>
        <p:spPr>
          <a:xfrm>
            <a:off x="5714851" y="3143250"/>
            <a:ext cx="5905648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17"/>
          <p:cNvSpPr/>
          <p:nvPr/>
        </p:nvSpPr>
        <p:spPr>
          <a:xfrm>
            <a:off x="571500" y="3714750"/>
            <a:ext cx="2725489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17"/>
          <p:cNvSpPr/>
          <p:nvPr/>
        </p:nvSpPr>
        <p:spPr>
          <a:xfrm>
            <a:off x="3296989" y="3714750"/>
            <a:ext cx="2417861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17"/>
          <p:cNvSpPr/>
          <p:nvPr/>
        </p:nvSpPr>
        <p:spPr>
          <a:xfrm>
            <a:off x="5714851" y="3714750"/>
            <a:ext cx="5905648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7"/>
          <p:cNvSpPr/>
          <p:nvPr/>
        </p:nvSpPr>
        <p:spPr>
          <a:xfrm>
            <a:off x="571500" y="4295775"/>
            <a:ext cx="2725489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7"/>
          <p:cNvSpPr/>
          <p:nvPr/>
        </p:nvSpPr>
        <p:spPr>
          <a:xfrm>
            <a:off x="3296989" y="4295775"/>
            <a:ext cx="2417861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7"/>
          <p:cNvSpPr/>
          <p:nvPr/>
        </p:nvSpPr>
        <p:spPr>
          <a:xfrm>
            <a:off x="5714851" y="4295775"/>
            <a:ext cx="5905648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7"/>
          <p:cNvSpPr/>
          <p:nvPr/>
        </p:nvSpPr>
        <p:spPr>
          <a:xfrm>
            <a:off x="571500" y="4867275"/>
            <a:ext cx="2725489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17"/>
          <p:cNvSpPr/>
          <p:nvPr/>
        </p:nvSpPr>
        <p:spPr>
          <a:xfrm>
            <a:off x="3296989" y="4867275"/>
            <a:ext cx="2417861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7"/>
          <p:cNvSpPr/>
          <p:nvPr/>
        </p:nvSpPr>
        <p:spPr>
          <a:xfrm>
            <a:off x="5714851" y="4867275"/>
            <a:ext cx="5905648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7"/>
          <p:cNvSpPr/>
          <p:nvPr/>
        </p:nvSpPr>
        <p:spPr>
          <a:xfrm>
            <a:off x="571500" y="5438775"/>
            <a:ext cx="2725489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17"/>
          <p:cNvSpPr/>
          <p:nvPr/>
        </p:nvSpPr>
        <p:spPr>
          <a:xfrm>
            <a:off x="3296989" y="5438775"/>
            <a:ext cx="2417861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17"/>
          <p:cNvSpPr/>
          <p:nvPr/>
        </p:nvSpPr>
        <p:spPr>
          <a:xfrm>
            <a:off x="5714851" y="5438775"/>
            <a:ext cx="5905648" cy="95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17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Technische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Voraussetzungen</a:t>
            </a: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 (Linux)</a:t>
            </a:r>
            <a:endParaRPr/>
          </a:p>
        </p:txBody>
      </p:sp>
      <p:sp>
        <p:nvSpPr>
          <p:cNvPr id="195" name="Google Shape;195;p17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1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676400"/>
            <a:ext cx="11049000" cy="4610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8"/>
          <p:cNvSpPr txBox="1"/>
          <p:nvPr/>
        </p:nvSpPr>
        <p:spPr>
          <a:xfrm>
            <a:off x="571500" y="4895850"/>
            <a:ext cx="110490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1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Antigravity führt durch die Kombination aus Modell-Intelligenz und Tool-Interaktion.</a:t>
            </a:r>
            <a:endParaRPr/>
          </a:p>
        </p:txBody>
      </p:sp>
      <p:sp>
        <p:nvSpPr>
          <p:cNvPr id="203" name="Google Shape;203;p18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Marktvergleich: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Autonomie-Level</a:t>
            </a:r>
            <a:endParaRPr/>
          </a:p>
        </p:txBody>
      </p:sp>
      <p:sp>
        <p:nvSpPr>
          <p:cNvPr id="204" name="Google Shape;204;p18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19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9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714625"/>
            <a:ext cx="5381625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19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38875" y="2714625"/>
            <a:ext cx="5381625" cy="253365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9"/>
          <p:cNvSpPr txBox="1"/>
          <p:nvPr/>
        </p:nvSpPr>
        <p:spPr>
          <a:xfrm>
            <a:off x="962025" y="3105150"/>
            <a:ext cx="483060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2E8B57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Was es kann</a:t>
            </a:r>
            <a:endParaRPr/>
          </a:p>
        </p:txBody>
      </p:sp>
      <p:sp>
        <p:nvSpPr>
          <p:cNvPr id="213" name="Google Shape;213;p19"/>
          <p:cNvSpPr txBox="1"/>
          <p:nvPr/>
        </p:nvSpPr>
        <p:spPr>
          <a:xfrm>
            <a:off x="6629400" y="3105150"/>
            <a:ext cx="4830603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B22222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Was es (noch) nicht kann</a:t>
            </a:r>
            <a:endParaRPr/>
          </a:p>
        </p:txBody>
      </p:sp>
      <p:sp>
        <p:nvSpPr>
          <p:cNvPr id="214" name="Google Shape;214;p19"/>
          <p:cNvSpPr txBox="1"/>
          <p:nvPr/>
        </p:nvSpPr>
        <p:spPr>
          <a:xfrm>
            <a:off x="1295400" y="3619500"/>
            <a:ext cx="42672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Komplexe Refactorings über Repos hinweg</a:t>
            </a:r>
            <a:endParaRPr/>
          </a:p>
        </p:txBody>
      </p:sp>
      <p:sp>
        <p:nvSpPr>
          <p:cNvPr id="215" name="Google Shape;215;p19"/>
          <p:cNvSpPr txBox="1"/>
          <p:nvPr/>
        </p:nvSpPr>
        <p:spPr>
          <a:xfrm>
            <a:off x="1295400" y="4029075"/>
            <a:ext cx="42672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Eigenständiges Browsing für Doku-Recherche</a:t>
            </a:r>
            <a:endParaRPr/>
          </a:p>
        </p:txBody>
      </p:sp>
      <p:sp>
        <p:nvSpPr>
          <p:cNvPr id="216" name="Google Shape;216;p19"/>
          <p:cNvSpPr txBox="1"/>
          <p:nvPr/>
        </p:nvSpPr>
        <p:spPr>
          <a:xfrm>
            <a:off x="1295400" y="4438650"/>
            <a:ext cx="42672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End-to-End Testing im integrierten Browser</a:t>
            </a:r>
            <a:endParaRPr/>
          </a:p>
        </p:txBody>
      </p:sp>
      <p:sp>
        <p:nvSpPr>
          <p:cNvPr id="217" name="Google Shape;217;p19"/>
          <p:cNvSpPr txBox="1"/>
          <p:nvPr/>
        </p:nvSpPr>
        <p:spPr>
          <a:xfrm>
            <a:off x="6962775" y="3619500"/>
            <a:ext cx="42672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100% deterministische Logik garantieren</a:t>
            </a:r>
            <a:endParaRPr/>
          </a:p>
        </p:txBody>
      </p:sp>
      <p:sp>
        <p:nvSpPr>
          <p:cNvPr id="218" name="Google Shape;218;p19"/>
          <p:cNvSpPr txBox="1"/>
          <p:nvPr/>
        </p:nvSpPr>
        <p:spPr>
          <a:xfrm>
            <a:off x="6962775" y="4029075"/>
            <a:ext cx="42672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Offline-Nutzung (Cloud-basiertes Reasoning)</a:t>
            </a:r>
            <a:endParaRPr/>
          </a:p>
        </p:txBody>
      </p:sp>
      <p:sp>
        <p:nvSpPr>
          <p:cNvPr id="219" name="Google Shape;219;p19"/>
          <p:cNvSpPr txBox="1"/>
          <p:nvPr/>
        </p:nvSpPr>
        <p:spPr>
          <a:xfrm>
            <a:off x="6962775" y="4438650"/>
            <a:ext cx="42672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Ersetzen von Software-Architekten</a:t>
            </a:r>
            <a:endParaRPr/>
          </a:p>
        </p:txBody>
      </p:sp>
      <p:pic>
        <p:nvPicPr>
          <p:cNvPr id="220" name="Google Shape;220;p19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2025" y="3662362"/>
            <a:ext cx="171450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9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2025" y="4071937"/>
            <a:ext cx="171450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9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2025" y="4481512"/>
            <a:ext cx="171450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19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29400" y="3662362"/>
            <a:ext cx="142875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9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29400" y="4071937"/>
            <a:ext cx="142875" cy="2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9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29400" y="4481512"/>
            <a:ext cx="142875" cy="200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9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Stärken &amp;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Grenzen</a:t>
            </a:r>
            <a:endParaRPr/>
          </a:p>
        </p:txBody>
      </p:sp>
      <p:sp>
        <p:nvSpPr>
          <p:cNvPr id="227" name="Google Shape;227;p19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0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0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4125" y="1838325"/>
            <a:ext cx="5286375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0"/>
          <p:cNvSpPr txBox="1"/>
          <p:nvPr/>
        </p:nvSpPr>
        <p:spPr>
          <a:xfrm>
            <a:off x="571500" y="1838325"/>
            <a:ext cx="5550693" cy="219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Das "Swarm" Prinzip</a:t>
            </a:r>
            <a:endParaRPr/>
          </a:p>
        </p:txBody>
      </p:sp>
      <p:sp>
        <p:nvSpPr>
          <p:cNvPr id="235" name="Google Shape;235;p20"/>
          <p:cNvSpPr txBox="1"/>
          <p:nvPr/>
        </p:nvSpPr>
        <p:spPr>
          <a:xfrm>
            <a:off x="571500" y="2247900"/>
            <a:ext cx="528637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Antigravity nutzt spezialisierte Agenten-Profile:</a:t>
            </a:r>
            <a:endParaRPr/>
          </a:p>
        </p:txBody>
      </p:sp>
      <p:sp>
        <p:nvSpPr>
          <p:cNvPr id="236" name="Google Shape;236;p20"/>
          <p:cNvSpPr txBox="1"/>
          <p:nvPr/>
        </p:nvSpPr>
        <p:spPr>
          <a:xfrm>
            <a:off x="571500" y="3981450"/>
            <a:ext cx="5286375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Sie kommunizieren über eine zentrale "Mission Control" und lösen Abhängigkeiten asynchron auf.</a:t>
            </a:r>
            <a:endParaRPr/>
          </a:p>
        </p:txBody>
      </p:sp>
      <p:pic>
        <p:nvPicPr>
          <p:cNvPr id="237" name="Google Shape;237;p20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43650" y="1847850"/>
            <a:ext cx="5267325" cy="426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0"/>
          <p:cNvSpPr txBox="1"/>
          <p:nvPr/>
        </p:nvSpPr>
        <p:spPr>
          <a:xfrm>
            <a:off x="904875" y="2705100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Backend-Agent:</a:t>
            </a: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Erstellt APIs und DB-Schemata.</a:t>
            </a:r>
            <a:endParaRPr/>
          </a:p>
        </p:txBody>
      </p:sp>
      <p:sp>
        <p:nvSpPr>
          <p:cNvPr id="239" name="Google Shape;239;p20"/>
          <p:cNvSpPr txBox="1"/>
          <p:nvPr/>
        </p:nvSpPr>
        <p:spPr>
          <a:xfrm>
            <a:off x="904875" y="3114675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UI-Agent:</a:t>
            </a: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Implementiert React/Vue Komponenten.</a:t>
            </a:r>
            <a:endParaRPr/>
          </a:p>
        </p:txBody>
      </p:sp>
      <p:sp>
        <p:nvSpPr>
          <p:cNvPr id="240" name="Google Shape;240;p20"/>
          <p:cNvSpPr txBox="1"/>
          <p:nvPr/>
        </p:nvSpPr>
        <p:spPr>
          <a:xfrm>
            <a:off x="904875" y="3524250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Security-Agent:</a:t>
            </a:r>
            <a:r>
              <a:rPr lang="en-US" sz="1500" b="0" i="0" u="none" strike="noStrike" cap="none">
                <a:solidFill>
                  <a:srgbClr val="DAFFDE"/>
                </a:solidFill>
                <a:latin typeface="Urbanist"/>
                <a:ea typeface="Urbanist"/>
                <a:cs typeface="Urbanist"/>
                <a:sym typeface="Urbanist"/>
              </a:rPr>
              <a:t> Scannt Code auf Schwachstellen.</a:t>
            </a:r>
            <a:endParaRPr/>
          </a:p>
        </p:txBody>
      </p:sp>
      <p:sp>
        <p:nvSpPr>
          <p:cNvPr id="241" name="Google Shape;241;p20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Multi-Agent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Orchestrierung</a:t>
            </a:r>
            <a:endParaRPr/>
          </a:p>
        </p:txBody>
      </p:sp>
      <p:sp>
        <p:nvSpPr>
          <p:cNvPr id="242" name="Google Shape;242;p20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21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1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676400"/>
            <a:ext cx="11049000" cy="461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1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5711725"/>
            <a:ext cx="11049000" cy="1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1"/>
          <p:cNvSpPr txBox="1"/>
          <p:nvPr/>
        </p:nvSpPr>
        <p:spPr>
          <a:xfrm>
            <a:off x="571500" y="571500"/>
            <a:ext cx="116014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5F5F5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Unter der Haube: </a:t>
            </a:r>
            <a:r>
              <a:rPr lang="en-US" sz="4050" b="0" i="0" u="none" strike="noStrike" cap="none">
                <a:solidFill>
                  <a:srgbClr val="DEFF9A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Technik</a:t>
            </a:r>
            <a:endParaRPr/>
          </a:p>
        </p:txBody>
      </p:sp>
      <p:sp>
        <p:nvSpPr>
          <p:cNvPr id="251" name="Google Shape;251;p21"/>
          <p:cNvSpPr/>
          <p:nvPr/>
        </p:nvSpPr>
        <p:spPr>
          <a:xfrm>
            <a:off x="571500" y="1285875"/>
            <a:ext cx="11049000" cy="9525"/>
          </a:xfrm>
          <a:prstGeom prst="rect">
            <a:avLst/>
          </a:prstGeom>
          <a:solidFill>
            <a:srgbClr val="DEFF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Microsoft Office PowerPoint</Application>
  <PresentationFormat>Breitbild</PresentationFormat>
  <Paragraphs>77</Paragraphs>
  <Slides>13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Urbanist</vt:lpstr>
      <vt:lpstr>Nunito</vt:lpstr>
      <vt:lpstr>Urbanist Medium</vt:lpstr>
      <vt:lpstr>Arial</vt:lpstr>
      <vt:lpstr>Calibri</vt:lpstr>
      <vt:lpstr>Shift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Franz Mertens</cp:lastModifiedBy>
  <cp:revision>1</cp:revision>
  <dcterms:modified xsi:type="dcterms:W3CDTF">2026-05-06T22:01:50Z</dcterms:modified>
</cp:coreProperties>
</file>